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ryndan Write" charset="0"/>
      <p:regular r:id="rId13"/>
    </p:embeddedFont>
    <p:embeddedFont>
      <p:font typeface="Gochi Hand" charset="0"/>
      <p:regular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2" d="100"/>
          <a:sy n="52" d="100"/>
        </p:scale>
        <p:origin x="-773"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9.svg"/><Relationship Id="rId3" Type="http://schemas.openxmlformats.org/officeDocument/2006/relationships/image" Target="../media/image22.png"/><Relationship Id="rId7" Type="http://schemas.openxmlformats.org/officeDocument/2006/relationships/image" Target="../media/image17.svg"/><Relationship Id="rId12"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7.svg"/><Relationship Id="rId5" Type="http://schemas.openxmlformats.org/officeDocument/2006/relationships/image" Target="../media/image15.svg"/><Relationship Id="rId15" Type="http://schemas.openxmlformats.org/officeDocument/2006/relationships/image" Target="../media/image71.sv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65.sv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5.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73.svg"/><Relationship Id="rId9" Type="http://schemas.openxmlformats.org/officeDocument/2006/relationships/image" Target="../media/image8.png"/><Relationship Id="rId14" Type="http://schemas.openxmlformats.org/officeDocument/2006/relationships/image" Target="../media/image75.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e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jpeg"/><Relationship Id="rId7"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5.svg"/><Relationship Id="rId4" Type="http://schemas.openxmlformats.org/officeDocument/2006/relationships/image" Target="../media/image19.png"/><Relationship Id="rId9" Type="http://schemas.openxmlformats.org/officeDocument/2006/relationships/image" Target="../media/image39.sv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8.svg"/><Relationship Id="rId3" Type="http://schemas.openxmlformats.org/officeDocument/2006/relationships/image" Target="../media/image22.png"/><Relationship Id="rId7" Type="http://schemas.openxmlformats.org/officeDocument/2006/relationships/image" Target="../media/image42.svg"/><Relationship Id="rId12"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6.svg"/><Relationship Id="rId5" Type="http://schemas.openxmlformats.org/officeDocument/2006/relationships/image" Target="../media/image35.svg"/><Relationship Id="rId15" Type="http://schemas.openxmlformats.org/officeDocument/2006/relationships/image" Target="../media/image5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44.sv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35.svg"/><Relationship Id="rId9" Type="http://schemas.openxmlformats.org/officeDocument/2006/relationships/image" Target="../media/image52.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5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5.svg"/><Relationship Id="rId4" Type="http://schemas.openxmlformats.org/officeDocument/2006/relationships/image" Target="../media/image30.png"/><Relationship Id="rId9" Type="http://schemas.openxmlformats.org/officeDocument/2006/relationships/image" Target="../media/image59.sv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3.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34.png"/><Relationship Id="rId4" Type="http://schemas.openxmlformats.org/officeDocument/2006/relationships/image" Target="../media/image61.sv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5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5.svg"/><Relationship Id="rId4" Type="http://schemas.openxmlformats.org/officeDocument/2006/relationships/image" Target="../media/image30.png"/><Relationship Id="rId9"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2342060">
            <a:off x="5135376" y="2665696"/>
            <a:ext cx="7623613" cy="6556307"/>
          </a:xfrm>
          <a:custGeom>
            <a:avLst/>
            <a:gdLst/>
            <a:ahLst/>
            <a:cxnLst/>
            <a:rect l="l" t="t" r="r" b="b"/>
            <a:pathLst>
              <a:path w="7623613" h="6556307">
                <a:moveTo>
                  <a:pt x="0" y="0"/>
                </a:moveTo>
                <a:lnTo>
                  <a:pt x="7623614" y="0"/>
                </a:lnTo>
                <a:lnTo>
                  <a:pt x="7623614" y="6556307"/>
                </a:lnTo>
                <a:lnTo>
                  <a:pt x="0" y="655630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3921756" y="2537357"/>
            <a:ext cx="10444488" cy="4434247"/>
          </a:xfrm>
          <a:prstGeom prst="rect">
            <a:avLst/>
          </a:prstGeom>
        </p:spPr>
        <p:txBody>
          <a:bodyPr lIns="0" tIns="0" rIns="0" bIns="0" rtlCol="0" anchor="t">
            <a:spAutoFit/>
          </a:bodyPr>
          <a:lstStyle/>
          <a:p>
            <a:pPr algn="ctr">
              <a:lnSpc>
                <a:spcPts val="16506"/>
              </a:lnSpc>
            </a:pPr>
            <a:r>
              <a:rPr lang="en-US" sz="16506">
                <a:solidFill>
                  <a:srgbClr val="FFFFFF"/>
                </a:solidFill>
                <a:latin typeface="Bryndan Write Bold"/>
              </a:rPr>
              <a:t>Telephone Directory</a:t>
            </a: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1559470">
            <a:off x="2075341" y="2328355"/>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cstate="print">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cstate="print">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cstate="print">
              <a:extLst>
                <a:ext uri="{96DAC541-7B7A-43D3-8B79-37D633B846F1}">
                  <asvg:svgBlip xmlns:asvg="http://schemas.microsoft.com/office/drawing/2016/SVG/main" xmlns=""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cstate="print">
              <a:extLst>
                <a:ext uri="{96DAC541-7B7A-43D3-8B79-37D633B846F1}">
                  <asvg:svgBlip xmlns:asvg="http://schemas.microsoft.com/office/drawing/2016/SVG/main" xmlns="" r:embed="rId15"/>
                </a:ext>
              </a:extLst>
            </a:blip>
            <a:stretch>
              <a:fillRect/>
            </a:stretch>
          </a:blipFill>
        </p:spPr>
      </p:sp>
      <p:sp>
        <p:nvSpPr>
          <p:cNvPr id="10" name="TextBox 10"/>
          <p:cNvSpPr txBox="1"/>
          <p:nvPr/>
        </p:nvSpPr>
        <p:spPr>
          <a:xfrm>
            <a:off x="4100866" y="4049321"/>
            <a:ext cx="10086269" cy="1000274"/>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Used </a:t>
            </a:r>
            <a:r>
              <a:rPr lang="en-US" sz="2400" dirty="0" smtClean="0">
                <a:solidFill>
                  <a:srgbClr val="000000"/>
                </a:solidFill>
                <a:latin typeface="Now"/>
              </a:rPr>
              <a:t>for storing contacts.</a:t>
            </a:r>
            <a:endParaRPr lang="en-US" sz="2400" dirty="0">
              <a:solidFill>
                <a:srgbClr val="000000"/>
              </a:solidFill>
              <a:latin typeface="Now"/>
            </a:endParaRPr>
          </a:p>
          <a:p>
            <a:pPr algn="ctr">
              <a:lnSpc>
                <a:spcPts val="3864"/>
              </a:lnSpc>
            </a:pPr>
            <a:r>
              <a:rPr lang="en-US" sz="2400" dirty="0">
                <a:solidFill>
                  <a:srgbClr val="000000"/>
                </a:solidFill>
                <a:latin typeface="Now"/>
              </a:rPr>
              <a:t> </a:t>
            </a:r>
            <a:r>
              <a:rPr lang="en-US" sz="2400" dirty="0" err="1" smtClean="0">
                <a:solidFill>
                  <a:srgbClr val="000000"/>
                </a:solidFill>
                <a:latin typeface="Now Medium"/>
              </a:rPr>
              <a:t>Itpush</a:t>
            </a:r>
            <a:r>
              <a:rPr lang="en-US" sz="2400" dirty="0" smtClean="0">
                <a:solidFill>
                  <a:srgbClr val="000000"/>
                </a:solidFill>
                <a:latin typeface="Now Medium"/>
              </a:rPr>
              <a:t> and pop the contacts including name and number</a:t>
            </a:r>
            <a:endParaRPr lang="en-US" sz="2400" dirty="0">
              <a:solidFill>
                <a:srgbClr val="000000"/>
              </a:solidFill>
              <a:latin typeface="Now"/>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667622">
            <a:off x="15839248" y="7911485"/>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4629133" y="664489"/>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3091496" y="5941382"/>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CB.EN.U4CSE21249</a:t>
            </a:r>
          </a:p>
        </p:txBody>
      </p:sp>
      <p:sp>
        <p:nvSpPr>
          <p:cNvPr id="7" name="TextBox 7"/>
          <p:cNvSpPr txBox="1"/>
          <p:nvPr/>
        </p:nvSpPr>
        <p:spPr>
          <a:xfrm>
            <a:off x="11858306" y="5941382"/>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CB.EN.U4CSE21249</a:t>
            </a:r>
          </a:p>
        </p:txBody>
      </p:sp>
      <p:sp>
        <p:nvSpPr>
          <p:cNvPr id="8" name="TextBox 8"/>
          <p:cNvSpPr txBox="1"/>
          <p:nvPr/>
        </p:nvSpPr>
        <p:spPr>
          <a:xfrm>
            <a:off x="4760595" y="2314218"/>
            <a:ext cx="8766810" cy="833773"/>
          </a:xfrm>
          <a:prstGeom prst="rect">
            <a:avLst/>
          </a:prstGeom>
        </p:spPr>
        <p:txBody>
          <a:bodyPr lIns="0" tIns="0" rIns="0" bIns="0" rtlCol="0" anchor="t">
            <a:spAutoFit/>
          </a:bodyPr>
          <a:lstStyle/>
          <a:p>
            <a:pPr algn="ctr">
              <a:lnSpc>
                <a:spcPts val="6110"/>
              </a:lnSpc>
            </a:pPr>
            <a:r>
              <a:rPr lang="en-US" sz="6500">
                <a:solidFill>
                  <a:srgbClr val="FFFFFF"/>
                </a:solidFill>
                <a:latin typeface="Gochi Hand"/>
              </a:rPr>
              <a:t>The team</a:t>
            </a:r>
          </a:p>
        </p:txBody>
      </p:sp>
      <p:sp>
        <p:nvSpPr>
          <p:cNvPr id="9" name="TextBox 9"/>
          <p:cNvSpPr txBox="1"/>
          <p:nvPr/>
        </p:nvSpPr>
        <p:spPr>
          <a:xfrm>
            <a:off x="3091496" y="4201808"/>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Ashika</a:t>
            </a:r>
          </a:p>
        </p:txBody>
      </p:sp>
      <p:sp>
        <p:nvSpPr>
          <p:cNvPr id="10" name="TextBox 10"/>
          <p:cNvSpPr txBox="1"/>
          <p:nvPr/>
        </p:nvSpPr>
        <p:spPr>
          <a:xfrm>
            <a:off x="11858306" y="4201808"/>
            <a:ext cx="3338198" cy="541655"/>
          </a:xfrm>
          <a:prstGeom prst="rect">
            <a:avLst/>
          </a:prstGeom>
        </p:spPr>
        <p:txBody>
          <a:bodyPr lIns="0" tIns="0" rIns="0" bIns="0" rtlCol="0" anchor="t">
            <a:spAutoFit/>
          </a:bodyPr>
          <a:lstStyle/>
          <a:p>
            <a:pPr marL="0" lvl="0" indent="0" algn="ctr">
              <a:lnSpc>
                <a:spcPts val="4000"/>
              </a:lnSpc>
              <a:spcBef>
                <a:spcPct val="0"/>
              </a:spcBef>
            </a:pPr>
            <a:r>
              <a:rPr lang="en-US" sz="3200">
                <a:solidFill>
                  <a:srgbClr val="000000"/>
                </a:solidFill>
                <a:latin typeface="Bryndan Write"/>
              </a:rPr>
              <a:t>Raghul Gandhi.R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85918" y="2453333"/>
            <a:ext cx="9675080" cy="1101090"/>
          </a:xfrm>
          <a:prstGeom prst="rect">
            <a:avLst/>
          </a:prstGeom>
        </p:spPr>
        <p:txBody>
          <a:bodyPr lIns="0" tIns="0" rIns="0" bIns="0" rtlCol="0" anchor="t">
            <a:spAutoFit/>
          </a:bodyPr>
          <a:lstStyle/>
          <a:p>
            <a:pPr>
              <a:lnSpc>
                <a:spcPts val="7920"/>
              </a:lnSpc>
            </a:pPr>
            <a:r>
              <a:rPr lang="en-US" sz="7200">
                <a:solidFill>
                  <a:srgbClr val="FFFFFF"/>
                </a:solidFill>
                <a:latin typeface="Bryndan Write Bold"/>
              </a:rPr>
              <a:t>Problem Statement</a:t>
            </a:r>
          </a:p>
        </p:txBody>
      </p:sp>
      <p:sp>
        <p:nvSpPr>
          <p:cNvPr id="6" name="TextBox 6"/>
          <p:cNvSpPr txBox="1"/>
          <p:nvPr/>
        </p:nvSpPr>
        <p:spPr>
          <a:xfrm>
            <a:off x="7461329" y="3865220"/>
            <a:ext cx="8675320" cy="2207895"/>
          </a:xfrm>
          <a:prstGeom prst="rect">
            <a:avLst/>
          </a:prstGeom>
        </p:spPr>
        <p:txBody>
          <a:bodyPr lIns="0" tIns="0" rIns="0" bIns="0" rtlCol="0" anchor="t">
            <a:spAutoFit/>
          </a:bodyPr>
          <a:lstStyle/>
          <a:p>
            <a:pPr>
              <a:lnSpc>
                <a:spcPts val="5880"/>
              </a:lnSpc>
            </a:pPr>
            <a:r>
              <a:rPr lang="en-US" sz="4200">
                <a:solidFill>
                  <a:srgbClr val="FFFFFF"/>
                </a:solidFill>
                <a:latin typeface="Now"/>
              </a:rPr>
              <a:t>Phone Directory Management System with Sorting and Customized Search</a:t>
            </a:r>
          </a:p>
        </p:txBody>
      </p:sp>
      <p:sp>
        <p:nvSpPr>
          <p:cNvPr id="7" name="Freeform 7"/>
          <p:cNvSpPr/>
          <p:nvPr/>
        </p:nvSpPr>
        <p:spPr>
          <a:xfrm rot="1353809">
            <a:off x="14426361" y="851827"/>
            <a:ext cx="1665386" cy="1729602"/>
          </a:xfrm>
          <a:custGeom>
            <a:avLst/>
            <a:gdLst/>
            <a:ahLst/>
            <a:cxnLst/>
            <a:rect l="l" t="t" r="r" b="b"/>
            <a:pathLst>
              <a:path w="1665386" h="1729602">
                <a:moveTo>
                  <a:pt x="0" y="0"/>
                </a:moveTo>
                <a:lnTo>
                  <a:pt x="1665385" y="0"/>
                </a:lnTo>
                <a:lnTo>
                  <a:pt x="1665385" y="1729602"/>
                </a:lnTo>
                <a:lnTo>
                  <a:pt x="0" y="1729602"/>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4690839" y="7853003"/>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Problem Description</a:t>
            </a:r>
          </a:p>
        </p:txBody>
      </p:sp>
      <p:sp>
        <p:nvSpPr>
          <p:cNvPr id="6" name="TextBox 6"/>
          <p:cNvSpPr txBox="1"/>
          <p:nvPr/>
        </p:nvSpPr>
        <p:spPr>
          <a:xfrm>
            <a:off x="6978675" y="4171592"/>
            <a:ext cx="8675320" cy="3936999"/>
          </a:xfrm>
          <a:prstGeom prst="rect">
            <a:avLst/>
          </a:prstGeom>
        </p:spPr>
        <p:txBody>
          <a:bodyPr lIns="0" tIns="0" rIns="0" bIns="0" rtlCol="0" anchor="t">
            <a:spAutoFit/>
          </a:bodyPr>
          <a:lstStyle/>
          <a:p>
            <a:pPr>
              <a:lnSpc>
                <a:spcPts val="3500"/>
              </a:lnSpc>
            </a:pPr>
            <a:r>
              <a:rPr lang="en-US" sz="2500">
                <a:solidFill>
                  <a:srgbClr val="FFFFFF"/>
                </a:solidFill>
                <a:latin typeface="Now"/>
              </a:rPr>
              <a:t>Our goal is to develop a phone directory management system that allows users to store and manage their contacts efficiently. The system should provide functionality for inserting, updating, deleting, and deleting all contacts. Additionally, the system should support sorting contacts alphabetically and enable users to fetch contact details by specifying the attribute and value of their choice.</a:t>
            </a:r>
          </a:p>
          <a:p>
            <a:pPr>
              <a:lnSpc>
                <a:spcPts val="3500"/>
              </a:lnSpc>
            </a:pPr>
            <a:endParaRPr/>
          </a:p>
        </p:txBody>
      </p:sp>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 name="TextBox 9"/>
          <p:cNvSpPr txBox="1"/>
          <p:nvPr/>
        </p:nvSpPr>
        <p:spPr>
          <a:xfrm>
            <a:off x="4100866" y="4643900"/>
            <a:ext cx="10086269" cy="2399156"/>
          </a:xfrm>
          <a:prstGeom prst="rect">
            <a:avLst/>
          </a:prstGeom>
        </p:spPr>
        <p:txBody>
          <a:bodyPr lIns="0" tIns="0" rIns="0" bIns="0" rtlCol="0" anchor="t">
            <a:spAutoFit/>
          </a:bodyPr>
          <a:lstStyle/>
          <a:p>
            <a:pPr algn="ctr">
              <a:lnSpc>
                <a:spcPts val="3864"/>
              </a:lnSpc>
            </a:pPr>
            <a:r>
              <a:rPr lang="en-US" sz="2400">
                <a:solidFill>
                  <a:srgbClr val="000000"/>
                </a:solidFill>
                <a:latin typeface="Now"/>
              </a:rPr>
              <a:t>Its purpose is </a:t>
            </a:r>
            <a:r>
              <a:rPr lang="en-US" sz="2400">
                <a:solidFill>
                  <a:srgbClr val="000000"/>
                </a:solidFill>
                <a:latin typeface="Now Medium"/>
              </a:rPr>
              <a:t>to allow the telephone number of a subscriber identified by name and address to be found</a:t>
            </a:r>
            <a:r>
              <a:rPr lang="en-US" sz="2400">
                <a:solidFill>
                  <a:srgbClr val="000000"/>
                </a:solidFill>
                <a:latin typeface="Now"/>
              </a:rPr>
              <a:t>.</a:t>
            </a:r>
          </a:p>
          <a:p>
            <a:pPr algn="ctr">
              <a:lnSpc>
                <a:spcPts val="3864"/>
              </a:lnSpc>
            </a:pPr>
            <a:r>
              <a:rPr lang="en-US" sz="2400">
                <a:solidFill>
                  <a:srgbClr val="000000"/>
                </a:solidFill>
                <a:latin typeface="Now"/>
              </a:rPr>
              <a:t>It can be used as a Information Book of people as it contains many data of them.</a:t>
            </a:r>
          </a:p>
          <a:p>
            <a:pPr algn="ctr">
              <a:lnSpc>
                <a:spcPts val="3864"/>
              </a:lnSpc>
            </a:pPr>
            <a:endParaRPr/>
          </a:p>
        </p:txBody>
      </p:sp>
      <p:sp>
        <p:nvSpPr>
          <p:cNvPr id="10" name="TextBox 10"/>
          <p:cNvSpPr txBox="1"/>
          <p:nvPr/>
        </p:nvSpPr>
        <p:spPr>
          <a:xfrm>
            <a:off x="4224712" y="317250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Practical Application</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4100866" y="4401013"/>
            <a:ext cx="10086269" cy="2884931"/>
          </a:xfrm>
          <a:prstGeom prst="rect">
            <a:avLst/>
          </a:prstGeom>
        </p:spPr>
        <p:txBody>
          <a:bodyPr lIns="0" tIns="0" rIns="0" bIns="0" rtlCol="0" anchor="t">
            <a:spAutoFit/>
          </a:bodyPr>
          <a:lstStyle/>
          <a:p>
            <a:pPr>
              <a:lnSpc>
                <a:spcPts val="3864"/>
              </a:lnSpc>
            </a:pPr>
            <a:r>
              <a:rPr lang="en-US" sz="2400">
                <a:solidFill>
                  <a:srgbClr val="000000"/>
                </a:solidFill>
                <a:latin typeface="Now"/>
              </a:rPr>
              <a:t>Using Linked List Data Structure:</a:t>
            </a:r>
          </a:p>
          <a:p>
            <a:pPr algn="l">
              <a:lnSpc>
                <a:spcPts val="3864"/>
              </a:lnSpc>
            </a:pPr>
            <a:r>
              <a:rPr lang="en-US" sz="2400">
                <a:solidFill>
                  <a:srgbClr val="000000"/>
                </a:solidFill>
                <a:latin typeface="Now"/>
              </a:rPr>
              <a:t>To address the phone directory management problem, we have implemented a linear data structure called a linked list. The linked list consists of nodes, where each node represents a single contact in the phone directory.</a:t>
            </a:r>
          </a:p>
          <a:p>
            <a:pPr algn="ctr">
              <a:lnSpc>
                <a:spcPts val="3864"/>
              </a:lnSpc>
            </a:pPr>
            <a:endParaRPr/>
          </a:p>
        </p:txBody>
      </p:sp>
      <p:sp>
        <p:nvSpPr>
          <p:cNvPr id="6" name="TextBox 6"/>
          <p:cNvSpPr txBox="1"/>
          <p:nvPr/>
        </p:nvSpPr>
        <p:spPr>
          <a:xfrm>
            <a:off x="4100866" y="3086736"/>
            <a:ext cx="9838576" cy="794639"/>
          </a:xfrm>
          <a:prstGeom prst="rect">
            <a:avLst/>
          </a:prstGeom>
        </p:spPr>
        <p:txBody>
          <a:bodyPr lIns="0" tIns="0" rIns="0" bIns="0" rtlCol="0" anchor="t">
            <a:spAutoFit/>
          </a:bodyPr>
          <a:lstStyle/>
          <a:p>
            <a:pPr algn="ctr">
              <a:lnSpc>
                <a:spcPts val="5247"/>
              </a:lnSpc>
            </a:pPr>
            <a:r>
              <a:rPr lang="en-US" sz="6399">
                <a:solidFill>
                  <a:srgbClr val="000000"/>
                </a:solidFill>
                <a:latin typeface="Bryndan Write"/>
              </a:rPr>
              <a:t>Approach to the Problem</a:t>
            </a:r>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687259" y="4768977"/>
            <a:ext cx="10913483" cy="1101471"/>
          </a:xfrm>
          <a:prstGeom prst="rect">
            <a:avLst/>
          </a:prstGeom>
        </p:spPr>
        <p:txBody>
          <a:bodyPr lIns="0" tIns="0" rIns="0" bIns="0" rtlCol="0" anchor="t">
            <a:spAutoFit/>
          </a:bodyPr>
          <a:lstStyle/>
          <a:p>
            <a:pPr algn="ctr">
              <a:lnSpc>
                <a:spcPts val="7872"/>
              </a:lnSpc>
            </a:pPr>
            <a:r>
              <a:rPr lang="en-US" sz="9600">
                <a:solidFill>
                  <a:srgbClr val="000000"/>
                </a:solidFill>
                <a:latin typeface="Gochi Hand"/>
              </a:rPr>
              <a:t>Linked List</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4" name="TextBox 4"/>
          <p:cNvSpPr txBox="1"/>
          <p:nvPr/>
        </p:nvSpPr>
        <p:spPr>
          <a:xfrm>
            <a:off x="12269985" y="5454146"/>
            <a:ext cx="3677352" cy="2847975"/>
          </a:xfrm>
          <a:prstGeom prst="rect">
            <a:avLst/>
          </a:prstGeom>
        </p:spPr>
        <p:txBody>
          <a:bodyPr lIns="0" tIns="0" rIns="0" bIns="0" rtlCol="0" anchor="t">
            <a:spAutoFit/>
          </a:bodyPr>
          <a:lstStyle/>
          <a:p>
            <a:pPr>
              <a:lnSpc>
                <a:spcPts val="2250"/>
              </a:lnSpc>
            </a:pPr>
            <a:r>
              <a:rPr lang="en-US" sz="1500">
                <a:solidFill>
                  <a:srgbClr val="000000"/>
                </a:solidFill>
                <a:latin typeface="Now"/>
              </a:rPr>
              <a:t>  - To delete a specific contact, we traverse the linked list starting from the `head` node.</a:t>
            </a:r>
          </a:p>
          <a:p>
            <a:pPr>
              <a:lnSpc>
                <a:spcPts val="2250"/>
              </a:lnSpc>
            </a:pPr>
            <a:r>
              <a:rPr lang="en-US" sz="1500">
                <a:solidFill>
                  <a:srgbClr val="000000"/>
                </a:solidFill>
                <a:latin typeface="Now"/>
              </a:rPr>
              <a:t>  - We compare the name of each contact with the user's input.</a:t>
            </a:r>
          </a:p>
          <a:p>
            <a:pPr>
              <a:lnSpc>
                <a:spcPts val="2250"/>
              </a:lnSpc>
            </a:pPr>
            <a:r>
              <a:rPr lang="en-US" sz="1500">
                <a:solidFill>
                  <a:srgbClr val="000000"/>
                </a:solidFill>
                <a:latin typeface="Now"/>
              </a:rPr>
              <a:t>  - If a match is found, we remove that particular node from the linked list by adjusting the links between adjacent nodes.</a:t>
            </a:r>
          </a:p>
          <a:p>
            <a:pPr>
              <a:lnSpc>
                <a:spcPts val="2250"/>
              </a:lnSpc>
            </a:pPr>
            <a:endParaRPr/>
          </a:p>
        </p:txBody>
      </p:sp>
      <p:sp>
        <p:nvSpPr>
          <p:cNvPr id="5" name="TextBox 5"/>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Operations Used</a:t>
            </a:r>
          </a:p>
        </p:txBody>
      </p:sp>
      <p:sp>
        <p:nvSpPr>
          <p:cNvPr id="6" name="Freeform 6"/>
          <p:cNvSpPr/>
          <p:nvPr/>
        </p:nvSpPr>
        <p:spPr>
          <a:xfrm>
            <a:off x="6958195"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7" name="TextBox 7"/>
          <p:cNvSpPr txBox="1"/>
          <p:nvPr/>
        </p:nvSpPr>
        <p:spPr>
          <a:xfrm>
            <a:off x="7379471" y="5391150"/>
            <a:ext cx="3529057" cy="3133725"/>
          </a:xfrm>
          <a:prstGeom prst="rect">
            <a:avLst/>
          </a:prstGeom>
        </p:spPr>
        <p:txBody>
          <a:bodyPr lIns="0" tIns="0" rIns="0" bIns="0" rtlCol="0" anchor="t">
            <a:spAutoFit/>
          </a:bodyPr>
          <a:lstStyle/>
          <a:p>
            <a:pPr>
              <a:lnSpc>
                <a:spcPts val="2250"/>
              </a:lnSpc>
            </a:pPr>
            <a:r>
              <a:rPr lang="en-US" sz="1500">
                <a:solidFill>
                  <a:srgbClr val="000000"/>
                </a:solidFill>
                <a:latin typeface="Now"/>
              </a:rPr>
              <a:t>  - To update a contact's details, we traverse the linked list starting from the `head` node.</a:t>
            </a:r>
          </a:p>
          <a:p>
            <a:pPr>
              <a:lnSpc>
                <a:spcPts val="2250"/>
              </a:lnSpc>
            </a:pPr>
            <a:r>
              <a:rPr lang="en-US" sz="1500">
                <a:solidFill>
                  <a:srgbClr val="000000"/>
                </a:solidFill>
                <a:latin typeface="Now"/>
              </a:rPr>
              <a:t>  - For each node, we compare the name (in lowercase) with the user's input.</a:t>
            </a:r>
          </a:p>
          <a:p>
            <a:pPr>
              <a:lnSpc>
                <a:spcPts val="2250"/>
              </a:lnSpc>
            </a:pPr>
            <a:r>
              <a:rPr lang="en-US" sz="1500">
                <a:solidFill>
                  <a:srgbClr val="000000"/>
                </a:solidFill>
                <a:latin typeface="Now"/>
              </a:rPr>
              <a:t>  - If a match is found, we update the value of the desired attribute (e.g., phone number, email address) with the user's provided input.</a:t>
            </a:r>
          </a:p>
          <a:p>
            <a:pPr>
              <a:lnSpc>
                <a:spcPts val="2250"/>
              </a:lnSpc>
            </a:pPr>
            <a:endParaRPr/>
          </a:p>
        </p:txBody>
      </p:sp>
      <p:sp>
        <p:nvSpPr>
          <p:cNvPr id="8" name="Freeform 8"/>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xmlns="" r:embed="rId4"/>
                </a:ext>
              </a:extLst>
            </a:blip>
            <a:stretch>
              <a:fillRect r="-55779" b="-44261"/>
            </a:stretch>
          </a:blipFill>
        </p:spPr>
      </p:sp>
      <p:sp>
        <p:nvSpPr>
          <p:cNvPr id="9" name="TextBox 9"/>
          <p:cNvSpPr txBox="1"/>
          <p:nvPr/>
        </p:nvSpPr>
        <p:spPr>
          <a:xfrm>
            <a:off x="2481408" y="5391150"/>
            <a:ext cx="3533812" cy="3728085"/>
          </a:xfrm>
          <a:prstGeom prst="rect">
            <a:avLst/>
          </a:prstGeom>
        </p:spPr>
        <p:txBody>
          <a:bodyPr lIns="0" tIns="0" rIns="0" bIns="0" rtlCol="0" anchor="t">
            <a:spAutoFit/>
          </a:bodyPr>
          <a:lstStyle/>
          <a:p>
            <a:pPr>
              <a:lnSpc>
                <a:spcPts val="2100"/>
              </a:lnSpc>
            </a:pPr>
            <a:r>
              <a:rPr lang="en-US" sz="1400">
                <a:solidFill>
                  <a:srgbClr val="000000"/>
                </a:solidFill>
                <a:latin typeface="Now"/>
              </a:rPr>
              <a:t>  - We maintain a pointer called `head` that points to the first node in the linked list.</a:t>
            </a:r>
          </a:p>
          <a:p>
            <a:pPr>
              <a:lnSpc>
                <a:spcPts val="2100"/>
              </a:lnSpc>
            </a:pPr>
            <a:r>
              <a:rPr lang="en-US" sz="1400">
                <a:solidFill>
                  <a:srgbClr val="000000"/>
                </a:solidFill>
                <a:latin typeface="Now"/>
              </a:rPr>
              <a:t>  - When a user wants to add a new contact, we create a new instance of a contact class that holds the contact's details.</a:t>
            </a:r>
          </a:p>
          <a:p>
            <a:pPr>
              <a:lnSpc>
                <a:spcPts val="2100"/>
              </a:lnSpc>
            </a:pPr>
            <a:r>
              <a:rPr lang="en-US" sz="1400">
                <a:solidFill>
                  <a:srgbClr val="000000"/>
                </a:solidFill>
                <a:latin typeface="Now"/>
              </a:rPr>
              <a:t>  - We then insert this contact if it the first one then self.head, means first node itself. And if adding the contacts to an existing phone directory then to the end of the linked list by updating the `head` pointer.</a:t>
            </a:r>
          </a:p>
          <a:p>
            <a:pPr>
              <a:lnSpc>
                <a:spcPts val="2100"/>
              </a:lnSpc>
            </a:pPr>
            <a:endParaRPr/>
          </a:p>
        </p:txBody>
      </p:sp>
      <p:sp>
        <p:nvSpPr>
          <p:cNvPr id="10" name="TextBox 10"/>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11" name="TextBox 11"/>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2" name="TextBox 12"/>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3" name="Freeform 13"/>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2481408" y="4631055"/>
            <a:ext cx="3116085" cy="512445"/>
          </a:xfrm>
          <a:prstGeom prst="rect">
            <a:avLst/>
          </a:prstGeom>
        </p:spPr>
        <p:txBody>
          <a:bodyPr lIns="0" tIns="0" rIns="0" bIns="0" rtlCol="0" anchor="t">
            <a:spAutoFit/>
          </a:bodyPr>
          <a:lstStyle/>
          <a:p>
            <a:pPr>
              <a:lnSpc>
                <a:spcPts val="4200"/>
              </a:lnSpc>
            </a:pPr>
            <a:r>
              <a:rPr lang="en-US" sz="2800">
                <a:solidFill>
                  <a:srgbClr val="000000"/>
                </a:solidFill>
                <a:latin typeface="Now"/>
              </a:rPr>
              <a:t>Insertion</a:t>
            </a:r>
          </a:p>
        </p:txBody>
      </p:sp>
      <p:sp>
        <p:nvSpPr>
          <p:cNvPr id="16" name="TextBox 16"/>
          <p:cNvSpPr txBox="1"/>
          <p:nvPr/>
        </p:nvSpPr>
        <p:spPr>
          <a:xfrm>
            <a:off x="7167544" y="4631055"/>
            <a:ext cx="3116085" cy="512445"/>
          </a:xfrm>
          <a:prstGeom prst="rect">
            <a:avLst/>
          </a:prstGeom>
        </p:spPr>
        <p:txBody>
          <a:bodyPr lIns="0" tIns="0" rIns="0" bIns="0" rtlCol="0" anchor="t">
            <a:spAutoFit/>
          </a:bodyPr>
          <a:lstStyle/>
          <a:p>
            <a:pPr>
              <a:lnSpc>
                <a:spcPts val="4200"/>
              </a:lnSpc>
            </a:pPr>
            <a:r>
              <a:rPr lang="en-US" sz="2800">
                <a:solidFill>
                  <a:srgbClr val="000000"/>
                </a:solidFill>
                <a:latin typeface="Now"/>
              </a:rPr>
              <a:t>Updation</a:t>
            </a:r>
          </a:p>
        </p:txBody>
      </p:sp>
      <p:sp>
        <p:nvSpPr>
          <p:cNvPr id="17" name="TextBox 17"/>
          <p:cNvSpPr txBox="1"/>
          <p:nvPr/>
        </p:nvSpPr>
        <p:spPr>
          <a:xfrm>
            <a:off x="12060435" y="4631055"/>
            <a:ext cx="3116085" cy="512445"/>
          </a:xfrm>
          <a:prstGeom prst="rect">
            <a:avLst/>
          </a:prstGeom>
        </p:spPr>
        <p:txBody>
          <a:bodyPr lIns="0" tIns="0" rIns="0" bIns="0" rtlCol="0" anchor="t">
            <a:spAutoFit/>
          </a:bodyPr>
          <a:lstStyle/>
          <a:p>
            <a:pPr>
              <a:lnSpc>
                <a:spcPts val="4200"/>
              </a:lnSpc>
            </a:pPr>
            <a:r>
              <a:rPr lang="en-US" sz="2800">
                <a:solidFill>
                  <a:srgbClr val="000000"/>
                </a:solidFill>
                <a:latin typeface="Now"/>
              </a:rPr>
              <a:t>Deletion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3687259" y="4768977"/>
            <a:ext cx="10913483" cy="1129155"/>
          </a:xfrm>
          <a:prstGeom prst="rect">
            <a:avLst/>
          </a:prstGeom>
        </p:spPr>
        <p:txBody>
          <a:bodyPr lIns="0" tIns="0" rIns="0" bIns="0" rtlCol="0" anchor="t">
            <a:spAutoFit/>
          </a:bodyPr>
          <a:lstStyle/>
          <a:p>
            <a:pPr algn="ctr">
              <a:lnSpc>
                <a:spcPts val="7872"/>
              </a:lnSpc>
            </a:pPr>
            <a:r>
              <a:rPr lang="en-US" sz="9600" smtClean="0">
                <a:solidFill>
                  <a:srgbClr val="000000"/>
                </a:solidFill>
                <a:latin typeface="Gochi Hand"/>
              </a:rPr>
              <a:t>Stack</a:t>
            </a:r>
            <a:endParaRPr lang="en-US" sz="9600" dirty="0">
              <a:solidFill>
                <a:srgbClr val="000000"/>
              </a:solidFill>
              <a:latin typeface="Gochi Hand"/>
            </a:endParaRP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428</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Bryndan Write Bold</vt:lpstr>
      <vt:lpstr>Bryndan Write</vt:lpstr>
      <vt:lpstr>Gochi Hand</vt:lpstr>
      <vt:lpstr>Now</vt:lpstr>
      <vt:lpstr>Calibri</vt:lpstr>
      <vt:lpstr>Now Medium</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Telephone Directory</dc:title>
  <dc:creator>Smile</dc:creator>
  <cp:lastModifiedBy>Smile</cp:lastModifiedBy>
  <cp:revision>2</cp:revision>
  <dcterms:created xsi:type="dcterms:W3CDTF">2006-08-16T00:00:00Z</dcterms:created>
  <dcterms:modified xsi:type="dcterms:W3CDTF">2023-06-21T12:02:25Z</dcterms:modified>
  <dc:identifier>DAFmPIMLipY</dc:identifier>
</cp:coreProperties>
</file>